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6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164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3CF2259-FA2C-424F-BD81-55E213E1D69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164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D4E163-79A3-4CFA-8211-39997400164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3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6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transfers Form 8812 Line 13 to 1040 Line 67</a:t>
            </a: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369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5EA052E-7BF5-44C7-81CE-F73D6D37180C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369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8E0417-CCEB-4E1C-94CD-2D4A09516BC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6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8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Note:  There is also an Additional Child Tax Credit - a refundable credit</a:t>
            </a:r>
          </a:p>
        </p:txBody>
      </p:sp>
      <p:sp>
        <p:nvSpPr>
          <p:cNvPr id="91853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EE0BE15-30B7-4D70-ADCE-0280B67BF63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1853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185037-C8BA-4D7E-AC42-5DD349ED7E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28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0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205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040C5A6-F8B2-4F81-BA7A-9E75BC866DB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205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AADA46-EAEC-4F6F-B34F-C5680BF5908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84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226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6234AFB-11B4-412A-8855-0A2481290F3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226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D7A8A9-5B3E-4035-BE20-61783EC4EE0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38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4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2467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9010D2-0990-41CA-85BC-BEDFE32936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64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8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Sample Child Tax Credit Worksheet</a:t>
            </a: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Child</a:t>
            </a:r>
            <a:r>
              <a:rPr lang="en-US" altLang="en-US" baseline="0" dirty="0">
                <a:cs typeface="Arial" panose="020B0604020202020204" pitchFamily="34" charset="0"/>
              </a:rPr>
              <a:t> Tax Credit</a:t>
            </a:r>
            <a:r>
              <a:rPr lang="en-US" altLang="en-US" dirty="0">
                <a:cs typeface="Arial" panose="020B0604020202020204" pitchFamily="34" charset="0"/>
              </a:rPr>
              <a:t> shows the allowable CTC on Line 13.  Since CTC is non-refundable, can only claim the amount of tax liability left after all earlier non-refundable credits on 1040 have been taken.  Therefore, the claimed CTC may be less than maximum or even 0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automatically completes this worksheet &amp; transfers the total on Line 13 to 1040 Line 52</a:t>
            </a:r>
          </a:p>
        </p:txBody>
      </p:sp>
      <p:sp>
        <p:nvSpPr>
          <p:cNvPr id="9287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8C9B8E-39AF-497F-8B60-DCD42BE0CA2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287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BE60D1-7CE8-428E-8147-8D394DA9707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54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0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transfers the Child Tax Credit</a:t>
            </a:r>
            <a:r>
              <a:rPr lang="en-US" altLang="en-US" baseline="0" dirty="0">
                <a:cs typeface="Arial" panose="020B0604020202020204" pitchFamily="34" charset="0"/>
              </a:rPr>
              <a:t> from the Child Tax Credit Worksheet </a:t>
            </a:r>
            <a:r>
              <a:rPr lang="en-US" altLang="en-US" dirty="0">
                <a:cs typeface="Arial" panose="020B0604020202020204" pitchFamily="34" charset="0"/>
              </a:rPr>
              <a:t>Line 11 to 1040 Line 52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Notice that total of </a:t>
            </a:r>
            <a:r>
              <a:rPr lang="en-US" altLang="en-US" u="sng" dirty="0">
                <a:cs typeface="Arial" panose="020B0604020202020204" pitchFamily="34" charset="0"/>
              </a:rPr>
              <a:t>all</a:t>
            </a:r>
            <a:r>
              <a:rPr lang="en-US" altLang="en-US" dirty="0">
                <a:cs typeface="Arial" panose="020B0604020202020204" pitchFamily="34" charset="0"/>
              </a:rPr>
              <a:t> nonrefundable credits (not just Child Tax Credit) on 1040 Line 56 cannot exceed total tax liability on Line 47</a:t>
            </a:r>
          </a:p>
        </p:txBody>
      </p:sp>
      <p:sp>
        <p:nvSpPr>
          <p:cNvPr id="9308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5143AB-BD43-4EF7-AF18-1C0D5E6E230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308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ABDE96-D21E-44D2-9DAA-1E2B31D04B8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832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2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Sample Form 8812 for the Additional Child Tax Credit.  A family is not eligible for this credit if they received the maximum Child Tax Credit.  Must also meet additional</a:t>
            </a:r>
            <a:r>
              <a:rPr lang="en-US" altLang="en-US" baseline="0" dirty="0">
                <a:cs typeface="Arial" panose="020B0604020202020204" pitchFamily="34" charset="0"/>
              </a:rPr>
              <a:t> requirements discussed earlier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automatically completes this worksheet 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Total of Child Tax Credit + Additional Child Tax Credit cannot exceed $1,000 per child</a:t>
            </a:r>
          </a:p>
        </p:txBody>
      </p:sp>
      <p:sp>
        <p:nvSpPr>
          <p:cNvPr id="9328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AA214AB-1609-4888-BF3B-AAC2982E829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328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A8B2A6-84C4-407F-8C5C-91880C8341C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6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4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349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8A576C1-758E-4BE5-912F-402B1540A1FC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349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A3ED52-B1CF-4D9B-A000-8DC9261C7A0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0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800" dirty="0"/>
              <a:t>Child Tax Credits - Nonrefundable</a:t>
            </a:r>
            <a:br>
              <a:rPr lang="en-US" altLang="en-US" sz="3800" dirty="0"/>
            </a:br>
            <a:r>
              <a:rPr lang="en-US" altLang="en-US" sz="3800" dirty="0"/>
              <a:t>Additional CTC – Refundable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Tabs G</a:t>
            </a:r>
          </a:p>
          <a:p>
            <a:r>
              <a:rPr lang="en-US" altLang="en-US" dirty="0"/>
              <a:t>Pub 17 Chapter 47</a:t>
            </a:r>
          </a:p>
          <a:p>
            <a:r>
              <a:rPr lang="en-US" altLang="en-US" dirty="0"/>
              <a:t>(Federal 1040-Lines 52 &amp; 67)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656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593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Additional Child Tax Credit – 1040 Line 67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943600" y="312420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4153" y="2245659"/>
            <a:ext cx="48006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TS transfers from Schedule 8812  Line 13</a:t>
            </a:r>
          </a:p>
        </p:txBody>
      </p:sp>
      <p:cxnSp>
        <p:nvCxnSpPr>
          <p:cNvPr id="10" name="Straight Arrow Connector 9"/>
          <p:cNvCxnSpPr>
            <a:stCxn id="8" idx="2"/>
            <a:endCxn id="7" idx="1"/>
          </p:cNvCxnSpPr>
          <p:nvPr/>
        </p:nvCxnSpPr>
        <p:spPr bwMode="auto">
          <a:xfrm flipH="1">
            <a:off x="6044033" y="2614991"/>
            <a:ext cx="420" cy="56500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85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Child Tax Credit (CTC)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Nonrefundable credit </a:t>
            </a:r>
          </a:p>
          <a:p>
            <a:r>
              <a:rPr lang="en-US" altLang="en-US" dirty="0"/>
              <a:t> Maximum credit per qualified child - $1,000</a:t>
            </a:r>
          </a:p>
          <a:p>
            <a:r>
              <a:rPr lang="en-US" altLang="en-US" dirty="0"/>
              <a:t> General Requirements:</a:t>
            </a:r>
          </a:p>
          <a:p>
            <a:pPr lvl="1"/>
            <a:r>
              <a:rPr lang="en-US" altLang="en-US" dirty="0"/>
              <a:t> Must meet Qualifying Child criteria</a:t>
            </a:r>
          </a:p>
          <a:p>
            <a:pPr lvl="1"/>
            <a:r>
              <a:rPr lang="en-US" altLang="en-US" dirty="0"/>
              <a:t> AGI &amp; Filing Status determines amount, if any, of credit</a:t>
            </a:r>
          </a:p>
          <a:p>
            <a:pPr lvl="1"/>
            <a:r>
              <a:rPr lang="en-US" altLang="en-US" dirty="0"/>
              <a:t> TaxSlayer automatically completes Child Tax Credit Worksheet and transfers the calculated credit to 1040 line 52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307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 Tax Credit</a:t>
            </a:r>
            <a:br>
              <a:rPr lang="en-US" altLang="en-US" dirty="0"/>
            </a:br>
            <a:r>
              <a:rPr lang="en-US" altLang="en-US" dirty="0"/>
              <a:t>Qualifying Child Criteria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Claimed as taxpayer dependent:</a:t>
            </a:r>
          </a:p>
          <a:p>
            <a:pPr lvl="1"/>
            <a:r>
              <a:rPr lang="en-US" altLang="en-US" dirty="0"/>
              <a:t> Own child, step, adopted or foster child, or their descendants</a:t>
            </a:r>
          </a:p>
          <a:p>
            <a:pPr lvl="1"/>
            <a:r>
              <a:rPr lang="en-US" altLang="en-US" dirty="0"/>
              <a:t> Siblings, step brother/sister, half brother/sister or their descendants</a:t>
            </a:r>
          </a:p>
          <a:p>
            <a:r>
              <a:rPr lang="en-US" altLang="en-US" dirty="0"/>
              <a:t> Age:  </a:t>
            </a:r>
            <a:r>
              <a:rPr lang="en-US" altLang="en-US" u="sng" dirty="0"/>
              <a:t>Under 17 </a:t>
            </a:r>
            <a:r>
              <a:rPr lang="en-US" altLang="en-US" dirty="0"/>
              <a:t>on December 31 of tax year</a:t>
            </a:r>
          </a:p>
          <a:p>
            <a:r>
              <a:rPr lang="en-US" altLang="en-US" dirty="0"/>
              <a:t> Residency:  lived with taxpayer over 6 months (exceptions discussed next)</a:t>
            </a:r>
          </a:p>
          <a:p>
            <a:r>
              <a:rPr lang="en-US" altLang="en-US" dirty="0"/>
              <a:t> Support:  Child provided less than 50% of own support</a:t>
            </a:r>
          </a:p>
          <a:p>
            <a:r>
              <a:rPr lang="en-US" altLang="en-US" dirty="0"/>
              <a:t> US citizen or resident of US </a:t>
            </a:r>
          </a:p>
          <a:p>
            <a:endParaRPr lang="en-US" altLang="en-US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298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 To Residency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r>
              <a:rPr lang="en-US" altLang="en-US" dirty="0"/>
              <a:t> Born/died during tax year &amp; lived with you for entire time he/she was alive</a:t>
            </a:r>
          </a:p>
          <a:p>
            <a:r>
              <a:rPr lang="en-US" altLang="en-US" dirty="0"/>
              <a:t> Temporary absences count as time lived at home – school, military, vacations, etc.</a:t>
            </a:r>
          </a:p>
          <a:p>
            <a:r>
              <a:rPr lang="en-US" altLang="en-US" dirty="0"/>
              <a:t> Children of divorced/separated parents:</a:t>
            </a:r>
          </a:p>
          <a:p>
            <a:pPr lvl="1"/>
            <a:r>
              <a:rPr lang="en-US" altLang="en-US" dirty="0"/>
              <a:t> See special rules in 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19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Additional CTC Tax Credit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/>
              <a:t> Refundable credit</a:t>
            </a:r>
          </a:p>
          <a:p>
            <a:r>
              <a:rPr lang="en-US" altLang="en-US" sz="2800" dirty="0"/>
              <a:t> Applicable for taxpayers who get less than full Child Tax Credit</a:t>
            </a:r>
          </a:p>
          <a:p>
            <a:pPr lvl="1"/>
            <a:r>
              <a:rPr lang="en-US" altLang="en-US" sz="2600" dirty="0"/>
              <a:t> This would occur if taxpayer’s tax liability is less than allowable CTC</a:t>
            </a:r>
          </a:p>
          <a:p>
            <a:r>
              <a:rPr lang="en-US" altLang="en-US" sz="2800" dirty="0"/>
              <a:t> Must have &gt; </a:t>
            </a:r>
            <a:r>
              <a:rPr lang="en-US" altLang="en-US" sz="2800" b="1" dirty="0"/>
              <a:t>$3,000 </a:t>
            </a:r>
            <a:r>
              <a:rPr lang="en-US" altLang="en-US" sz="2800" dirty="0"/>
              <a:t>of taxable earned income to be eligible (unless have 3 or more children)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001132"/>
                </a:solidFill>
              </a:rPr>
              <a:t>Limited to 15% of earned income above $3,000</a:t>
            </a:r>
            <a:endParaRPr lang="en-US" altLang="en-US" sz="2800" dirty="0">
              <a:solidFill>
                <a:srgbClr val="FF0000"/>
              </a:solidFill>
            </a:endParaRPr>
          </a:p>
          <a:p>
            <a:r>
              <a:rPr lang="en-US" altLang="en-US" sz="2800" dirty="0"/>
              <a:t> TaxSlayer automatically calculates Additional Child Tax Credit on Schedule 8812 and transfers to 1040 line 67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912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247" y="1600200"/>
            <a:ext cx="6911788" cy="450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7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- Child Tax Credit Worksheet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4742" y="5782235"/>
            <a:ext cx="6656294" cy="4664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TS calculates this Worksheet automatically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86471" y="1479177"/>
            <a:ext cx="2352564" cy="37719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98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6200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97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Child Tax Credit – </a:t>
            </a:r>
            <a:br>
              <a:rPr lang="en-US" altLang="en-US" dirty="0"/>
            </a:br>
            <a:r>
              <a:rPr lang="en-US" altLang="en-US" dirty="0"/>
              <a:t>Federal 1040 Line 52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638800" y="3657600"/>
            <a:ext cx="838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9859" y="3437964"/>
            <a:ext cx="334383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TS transfers from Child Tax Credit Worksheet Line 13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1676400"/>
            <a:ext cx="197643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Total tax liability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7543800" y="1600200"/>
            <a:ext cx="914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24200" y="5791200"/>
            <a:ext cx="402757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Total nonrefundable credits cannot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exceed tax liability</a:t>
            </a:r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7543800" y="5410200"/>
            <a:ext cx="838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>
            <a:stCxn id="21" idx="3"/>
            <a:endCxn id="22" idx="2"/>
          </p:cNvCxnSpPr>
          <p:nvPr/>
        </p:nvCxnSpPr>
        <p:spPr bwMode="auto">
          <a:xfrm flipV="1">
            <a:off x="6853238" y="1828800"/>
            <a:ext cx="690562" cy="325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8" idx="3"/>
            <a:endCxn id="7" idx="2"/>
          </p:cNvCxnSpPr>
          <p:nvPr/>
        </p:nvCxnSpPr>
        <p:spPr bwMode="auto">
          <a:xfrm>
            <a:off x="4903694" y="3761130"/>
            <a:ext cx="735106" cy="12507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26" idx="3"/>
            <a:endCxn id="27" idx="2"/>
          </p:cNvCxnSpPr>
          <p:nvPr/>
        </p:nvCxnSpPr>
        <p:spPr bwMode="auto">
          <a:xfrm flipV="1">
            <a:off x="7151777" y="5600700"/>
            <a:ext cx="392023" cy="5136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9" name="Picture 1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52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22" grpId="0" animBg="1" autoUpdateAnimBg="0"/>
      <p:bldP spid="2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Additional Child Tax Credit – </a:t>
            </a:r>
            <a:br>
              <a:rPr lang="en-US" altLang="en-US" dirty="0"/>
            </a:br>
            <a:r>
              <a:rPr lang="en-US" altLang="en-US" dirty="0"/>
              <a:t>Schedule 8812 Page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410200"/>
            <a:ext cx="9144000" cy="12001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1132"/>
                </a:solidFill>
                <a:latin typeface="Arial" charset="0"/>
              </a:rPr>
              <a:t>If not eligible for full nonrefundable Child Tax Credit (not enough remaining tax liability), TS will calculate Additional Child Tax Credit on Schedule 8812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620000" cy="390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64172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77239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389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Additional Child Tax Credit – Schedule 8812 Page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71500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2400" b="1" dirty="0">
              <a:solidFill>
                <a:srgbClr val="001132"/>
              </a:solidFill>
              <a:latin typeface="Arial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772400" y="5715000"/>
            <a:ext cx="609600" cy="47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73003" y="4694830"/>
            <a:ext cx="312989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Additional Child Tax Credit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7459696" y="5063887"/>
            <a:ext cx="388904" cy="7273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08503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688</Words>
  <Application>Microsoft Office PowerPoint</Application>
  <PresentationFormat>On-screen Show (4:3)</PresentationFormat>
  <Paragraphs>110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Wingdings</vt:lpstr>
      <vt:lpstr>NJ Template 06</vt:lpstr>
      <vt:lpstr>Child Tax Credits - Nonrefundable Additional CTC – Refundable</vt:lpstr>
      <vt:lpstr>Child Tax Credit (CTC)</vt:lpstr>
      <vt:lpstr>Child Tax Credit Qualifying Child Criteria</vt:lpstr>
      <vt:lpstr>Exceptions To Residency</vt:lpstr>
      <vt:lpstr>Additional CTC Tax Credit</vt:lpstr>
      <vt:lpstr>TS - Child Tax Credit Worksheet</vt:lpstr>
      <vt:lpstr>TS - Child Tax Credit –  Federal 1040 Line 52</vt:lpstr>
      <vt:lpstr>TS - Additional Child Tax Credit –  Schedule 8812 Page 1</vt:lpstr>
      <vt:lpstr>TS - Additional Child Tax Credit – Schedule 8812 Page 2</vt:lpstr>
      <vt:lpstr>TS - Additional Child Tax Credit – 1040 Line 67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2016-12-12T20:58:54Z</dcterms:modified>
</cp:coreProperties>
</file>